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70" y="15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3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5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31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34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83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4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9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04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3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0183-B64D-45BE-8EF5-04EFD5EBD5A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BCFB-9B6F-4C42-BEF3-021723B10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08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332654" y="3923928"/>
            <a:ext cx="5976666" cy="18722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        </a:t>
            </a:r>
            <a:r>
              <a:rPr lang="en-GB" b="1" dirty="0" smtClean="0"/>
              <a:t>Our students were placed across the organisation</a:t>
            </a:r>
            <a:r>
              <a:rPr lang="en-GB" dirty="0" smtClean="0"/>
              <a:t>: </a:t>
            </a:r>
          </a:p>
          <a:p>
            <a:endParaRPr lang="en-GB" dirty="0"/>
          </a:p>
          <a:p>
            <a:r>
              <a:rPr lang="en-GB" dirty="0" smtClean="0"/>
              <a:t>               </a:t>
            </a:r>
            <a:r>
              <a:rPr lang="en-GB" sz="2000" dirty="0" smtClean="0"/>
              <a:t>Communities</a:t>
            </a:r>
            <a:r>
              <a:rPr lang="en-GB" dirty="0" smtClean="0"/>
              <a:t>                                  </a:t>
            </a:r>
            <a:r>
              <a:rPr lang="en-GB" sz="2000" dirty="0" smtClean="0"/>
              <a:t>Places 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                30%                                                  60%</a:t>
            </a:r>
          </a:p>
          <a:p>
            <a:r>
              <a:rPr lang="en-GB" dirty="0"/>
              <a:t>	</a:t>
            </a:r>
            <a:r>
              <a:rPr lang="en-GB" dirty="0" smtClean="0"/>
              <a:t>        W</a:t>
            </a:r>
            <a:r>
              <a:rPr lang="en-GB" sz="2000" dirty="0" smtClean="0"/>
              <a:t>ithin other partnership services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                                              10% </a:t>
            </a:r>
            <a:endParaRPr lang="en-GB" b="1" dirty="0"/>
          </a:p>
        </p:txBody>
      </p:sp>
      <p:pic>
        <p:nvPicPr>
          <p:cNvPr id="1051" name="Picture 27" descr="C:\Users\shellycayton.SHAP\AppData\Local\Microsoft\Windows\Temporary Internet Files\Content.IE5\H4NQ3SIT\myspace-logo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637" y="5228667"/>
            <a:ext cx="1240715" cy="135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2" t="23637" b="39907"/>
          <a:stretch/>
        </p:blipFill>
        <p:spPr bwMode="auto">
          <a:xfrm rot="722742">
            <a:off x="4002975" y="2433486"/>
            <a:ext cx="1316884" cy="72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6858000" cy="755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30686" y="913456"/>
            <a:ext cx="3663366" cy="2205529"/>
            <a:chOff x="4710176" y="1056603"/>
            <a:chExt cx="4062414" cy="1720313"/>
          </a:xfrm>
        </p:grpSpPr>
        <p:sp>
          <p:nvSpPr>
            <p:cNvPr id="4" name="Rounded Rectangle 3"/>
            <p:cNvSpPr/>
            <p:nvPr/>
          </p:nvSpPr>
          <p:spPr>
            <a:xfrm>
              <a:off x="4710176" y="1065371"/>
              <a:ext cx="4062414" cy="17115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10176" y="1056603"/>
              <a:ext cx="4062414" cy="1608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600" b="1" dirty="0">
                <a:solidFill>
                  <a:schemeClr val="bg1"/>
                </a:solidFill>
              </a:endParaRPr>
            </a:p>
            <a:p>
              <a:r>
                <a:rPr lang="en-GB" sz="1600" b="1" dirty="0" smtClean="0">
                  <a:solidFill>
                    <a:schemeClr val="bg1"/>
                  </a:solidFill>
                </a:rPr>
                <a:t>29</a:t>
              </a:r>
              <a:r>
                <a:rPr lang="en-GB" sz="1600" dirty="0" smtClean="0">
                  <a:solidFill>
                    <a:schemeClr val="bg1"/>
                  </a:solidFill>
                </a:rPr>
                <a:t> students fully completed a placement </a:t>
              </a:r>
            </a:p>
            <a:p>
              <a:r>
                <a:rPr lang="en-GB" sz="1600" b="1" dirty="0" smtClean="0">
                  <a:solidFill>
                    <a:schemeClr val="bg1"/>
                  </a:solidFill>
                </a:rPr>
                <a:t>3</a:t>
              </a:r>
              <a:r>
                <a:rPr lang="en-GB" sz="1600" dirty="0" smtClean="0">
                  <a:solidFill>
                    <a:schemeClr val="bg1"/>
                  </a:solidFill>
                </a:rPr>
                <a:t> students partially completed a placement</a:t>
              </a:r>
            </a:p>
            <a:p>
              <a:r>
                <a:rPr lang="en-GB" sz="1600" b="1" dirty="0" smtClean="0">
                  <a:solidFill>
                    <a:schemeClr val="bg1"/>
                  </a:solidFill>
                </a:rPr>
                <a:t>2 </a:t>
              </a:r>
              <a:r>
                <a:rPr lang="en-GB" sz="1600" dirty="0" smtClean="0">
                  <a:solidFill>
                    <a:schemeClr val="bg1"/>
                  </a:solidFill>
                </a:rPr>
                <a:t>are still current</a:t>
              </a:r>
            </a:p>
            <a:p>
              <a:r>
                <a:rPr lang="en-GB" sz="1600" b="1" dirty="0" smtClean="0">
                  <a:solidFill>
                    <a:schemeClr val="bg1"/>
                  </a:solidFill>
                </a:rPr>
                <a:t>1</a:t>
              </a:r>
              <a:r>
                <a:rPr lang="en-GB" sz="1600" dirty="0" smtClean="0">
                  <a:solidFill>
                    <a:schemeClr val="bg1"/>
                  </a:solidFill>
                </a:rPr>
                <a:t> student was </a:t>
              </a:r>
              <a:r>
                <a:rPr lang="en-GB" sz="1600" dirty="0">
                  <a:solidFill>
                    <a:schemeClr val="bg1"/>
                  </a:solidFill>
                </a:rPr>
                <a:t>u</a:t>
              </a:r>
              <a:r>
                <a:rPr lang="en-GB" sz="1600" dirty="0" smtClean="0">
                  <a:solidFill>
                    <a:schemeClr val="bg1"/>
                  </a:solidFill>
                </a:rPr>
                <a:t>nable to start </a:t>
              </a:r>
            </a:p>
            <a:p>
              <a:endParaRPr lang="en-GB" sz="1600" dirty="0" smtClean="0">
                <a:solidFill>
                  <a:schemeClr val="bg1"/>
                </a:solidFill>
              </a:endParaRP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offering up a total of </a:t>
              </a:r>
              <a:r>
                <a:rPr lang="en-GB" sz="1600" b="1" dirty="0" smtClean="0">
                  <a:solidFill>
                    <a:schemeClr val="bg1"/>
                  </a:solidFill>
                </a:rPr>
                <a:t>15,036</a:t>
              </a:r>
              <a:r>
                <a:rPr lang="en-GB" sz="1600" dirty="0" smtClean="0">
                  <a:solidFill>
                    <a:schemeClr val="bg1"/>
                  </a:solidFill>
                </a:rPr>
                <a:t> hours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94286" y="1562710"/>
            <a:ext cx="1767203" cy="1235373"/>
            <a:chOff x="3571736" y="1445592"/>
            <a:chExt cx="1728192" cy="1286565"/>
          </a:xfrm>
        </p:grpSpPr>
        <p:sp>
          <p:nvSpPr>
            <p:cNvPr id="10" name="Rounded Rectangle 9"/>
            <p:cNvSpPr/>
            <p:nvPr/>
          </p:nvSpPr>
          <p:spPr>
            <a:xfrm>
              <a:off x="3571736" y="1445592"/>
              <a:ext cx="1728192" cy="1286565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46340" y="1477699"/>
              <a:ext cx="1260141" cy="1099725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That is the living wage equivalent of…</a:t>
              </a:r>
              <a:endParaRPr lang="en-GB" b="1" dirty="0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2545" r="-2487"/>
          <a:stretch/>
        </p:blipFill>
        <p:spPr bwMode="auto">
          <a:xfrm rot="1195210">
            <a:off x="5216346" y="932661"/>
            <a:ext cx="1340834" cy="1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 descr="Image result for arr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 rot="2152772">
            <a:off x="5065025" y="1995729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£156,675.12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4744" y="251520"/>
            <a:ext cx="4852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          Social work students 2017-2019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45" y="8906660"/>
            <a:ext cx="6917086" cy="26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280960" y="3232311"/>
            <a:ext cx="647167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 received a total of </a:t>
            </a:r>
            <a:r>
              <a:rPr lang="en-GB" sz="2000" b="1" dirty="0" smtClean="0"/>
              <a:t>36</a:t>
            </a:r>
            <a:r>
              <a:rPr lang="en-GB" dirty="0" smtClean="0"/>
              <a:t> student applications.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b="1" dirty="0" smtClean="0"/>
              <a:t>35 </a:t>
            </a:r>
            <a:r>
              <a:rPr lang="en-GB" dirty="0" smtClean="0"/>
              <a:t>placements were offered.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052681" y="6006776"/>
            <a:ext cx="2541918" cy="2453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Our students accessed </a:t>
            </a:r>
            <a:r>
              <a:rPr lang="en-GB" dirty="0" smtClean="0"/>
              <a:t>Network sessions</a:t>
            </a:r>
          </a:p>
          <a:p>
            <a:pPr algn="ctr"/>
            <a:r>
              <a:rPr lang="en-GB" dirty="0" smtClean="0"/>
              <a:t>Life coaching</a:t>
            </a:r>
          </a:p>
          <a:p>
            <a:pPr algn="ctr"/>
            <a:r>
              <a:rPr lang="en-GB" dirty="0" smtClean="0"/>
              <a:t>Peer Groups</a:t>
            </a:r>
          </a:p>
          <a:p>
            <a:pPr algn="ctr"/>
            <a:r>
              <a:rPr lang="en-GB" dirty="0" smtClean="0"/>
              <a:t>Supervision</a:t>
            </a:r>
          </a:p>
          <a:p>
            <a:pPr algn="ctr"/>
            <a:r>
              <a:rPr lang="en-GB" dirty="0" smtClean="0"/>
              <a:t>E Learning</a:t>
            </a:r>
          </a:p>
          <a:p>
            <a:pPr algn="ctr"/>
            <a:r>
              <a:rPr lang="en-GB" dirty="0" smtClean="0"/>
              <a:t>Training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20" name="Rounded Rectangle 19"/>
          <p:cNvSpPr/>
          <p:nvPr/>
        </p:nvSpPr>
        <p:spPr>
          <a:xfrm>
            <a:off x="84301" y="7076386"/>
            <a:ext cx="2536577" cy="172819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260142" y="5984068"/>
            <a:ext cx="3256657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8</a:t>
            </a:r>
            <a:r>
              <a:rPr lang="en-GB" dirty="0" smtClean="0"/>
              <a:t> students have moved into paid employment with </a:t>
            </a:r>
            <a:r>
              <a:rPr lang="en-GB" dirty="0" err="1" smtClean="0"/>
              <a:t>Shap</a:t>
            </a:r>
            <a:r>
              <a:rPr lang="en-GB" dirty="0" smtClean="0"/>
              <a:t> services.</a:t>
            </a:r>
            <a:endParaRPr lang="en-GB" dirty="0"/>
          </a:p>
        </p:txBody>
      </p:sp>
      <p:pic>
        <p:nvPicPr>
          <p:cNvPr id="1052" name="Picture 28" descr="C:\Users\shellycayton.SHAP\AppData\Local\Microsoft\Windows\Temporary Internet Files\Content.IE5\91RCEIZK\800px-Friendly_stickman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7425270"/>
            <a:ext cx="2060848" cy="10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hellycayton.SHAP\AppData\Local\Microsoft\Windows\Temporary Internet Files\Content.IE5\2AR69FT6\32d_pound-sign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2" y="6610548"/>
            <a:ext cx="336884" cy="33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shellycayton.SHAP\AppData\Local\Microsoft\Windows\Temporary Internet Files\Content.IE5\2AR69FT6\32d_pound-sign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389" y="6610548"/>
            <a:ext cx="336884" cy="33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5" y="107058"/>
            <a:ext cx="162718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99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Cayton</dc:creator>
  <cp:lastModifiedBy>Janine Iyanda</cp:lastModifiedBy>
  <cp:revision>24</cp:revision>
  <dcterms:created xsi:type="dcterms:W3CDTF">2019-08-05T15:13:31Z</dcterms:created>
  <dcterms:modified xsi:type="dcterms:W3CDTF">2020-01-30T15:03:58Z</dcterms:modified>
</cp:coreProperties>
</file>